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73" r:id="rId6"/>
    <p:sldId id="270" r:id="rId7"/>
    <p:sldId id="274" r:id="rId8"/>
    <p:sldId id="259" r:id="rId9"/>
    <p:sldId id="260" r:id="rId10"/>
    <p:sldId id="261" r:id="rId11"/>
    <p:sldId id="262" r:id="rId12"/>
    <p:sldId id="264" r:id="rId13"/>
    <p:sldId id="265" r:id="rId14"/>
    <p:sldId id="266" r:id="rId15"/>
    <p:sldId id="267" r:id="rId16"/>
    <p:sldId id="268" r:id="rId17"/>
    <p:sldId id="269" r:id="rId18"/>
  </p:sldIdLst>
  <p:sldSz cx="18288000" cy="10287000"/>
  <p:notesSz cx="6858000" cy="9144000"/>
  <p:embeddedFontLst>
    <p:embeddedFont>
      <p:font typeface="Aileron Regular" panose="020B0604020202020204" charset="0"/>
      <p:regular r:id="rId19"/>
    </p:embeddedFont>
    <p:embeddedFont>
      <p:font typeface="Blacker Sans Text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old" panose="02000000000000000000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>
        <p:scale>
          <a:sx n="33" d="100"/>
          <a:sy n="33" d="100"/>
        </p:scale>
        <p:origin x="1978" y="6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0174" y="0"/>
            <a:ext cx="7225652" cy="10287000"/>
            <a:chOff x="0" y="0"/>
            <a:chExt cx="963420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6601" r="26601"/>
            <a:stretch>
              <a:fillRect/>
            </a:stretch>
          </p:blipFill>
          <p:spPr>
            <a:xfrm>
              <a:off x="0" y="0"/>
              <a:ext cx="9634203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520076" y="0"/>
            <a:ext cx="1810250" cy="10287000"/>
            <a:chOff x="0" y="0"/>
            <a:chExt cx="121020" cy="9876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020" cy="987664"/>
            </a:xfrm>
            <a:custGeom>
              <a:avLst/>
              <a:gdLst/>
              <a:ahLst/>
              <a:cxnLst/>
              <a:rect l="l" t="t" r="r" b="b"/>
              <a:pathLst>
                <a:path w="121020" h="987664">
                  <a:moveTo>
                    <a:pt x="0" y="0"/>
                  </a:moveTo>
                  <a:lnTo>
                    <a:pt x="121020" y="0"/>
                  </a:lnTo>
                  <a:lnTo>
                    <a:pt x="121020" y="987664"/>
                  </a:lnTo>
                  <a:lnTo>
                    <a:pt x="0" y="987664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917705" y="2383926"/>
            <a:ext cx="4884708" cy="3411454"/>
            <a:chOff x="0" y="0"/>
            <a:chExt cx="458192" cy="3199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8192" cy="319999"/>
            </a:xfrm>
            <a:custGeom>
              <a:avLst/>
              <a:gdLst/>
              <a:ahLst/>
              <a:cxnLst/>
              <a:rect l="l" t="t" r="r" b="b"/>
              <a:pathLst>
                <a:path w="458192" h="319999">
                  <a:moveTo>
                    <a:pt x="0" y="0"/>
                  </a:moveTo>
                  <a:lnTo>
                    <a:pt x="458192" y="0"/>
                  </a:lnTo>
                  <a:lnTo>
                    <a:pt x="458192" y="319999"/>
                  </a:lnTo>
                  <a:lnTo>
                    <a:pt x="0" y="3199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917705" y="2727490"/>
            <a:ext cx="12251804" cy="1365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IMPORTANCE OF BUSINESS INTELLIGENCE SOLUTIONS IN HOSPITALITY DATA ANALYSIS</a:t>
            </a:r>
            <a:endParaRPr lang="en-US" sz="4000" dirty="0">
              <a:solidFill>
                <a:srgbClr val="000000"/>
              </a:solidFill>
              <a:latin typeface="Archivo Black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6169509" y="2383926"/>
            <a:ext cx="487147" cy="2933875"/>
            <a:chOff x="0" y="0"/>
            <a:chExt cx="45695" cy="2752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695" cy="275201"/>
            </a:xfrm>
            <a:custGeom>
              <a:avLst/>
              <a:gdLst/>
              <a:ahLst/>
              <a:cxnLst/>
              <a:rect l="l" t="t" r="r" b="b"/>
              <a:pathLst>
                <a:path w="45695" h="275201">
                  <a:moveTo>
                    <a:pt x="0" y="0"/>
                  </a:moveTo>
                  <a:lnTo>
                    <a:pt x="45695" y="0"/>
                  </a:lnTo>
                  <a:lnTo>
                    <a:pt x="45695" y="275201"/>
                  </a:lnTo>
                  <a:lnTo>
                    <a:pt x="0" y="275201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802412" y="7102874"/>
            <a:ext cx="6304740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Scientific coordinator</a:t>
            </a:r>
          </a:p>
          <a:p>
            <a:pPr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Conf.univ.dr</a:t>
            </a:r>
            <a:r>
              <a:rPr lang="en-US" sz="2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99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Rozalia</a:t>
            </a:r>
            <a:r>
              <a:rPr lang="en-US" sz="2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Veronica-Rus</a:t>
            </a:r>
          </a:p>
          <a:p>
            <a:pPr algn="r">
              <a:lnSpc>
                <a:spcPts val="3499"/>
              </a:lnSpc>
            </a:pPr>
            <a:endParaRPr lang="en-US" sz="2499" dirty="0">
              <a:solidFill>
                <a:srgbClr val="000000"/>
              </a:solidFill>
              <a:latin typeface="Aileron Regular"/>
            </a:endParaRPr>
          </a:p>
        </p:txBody>
      </p:sp>
      <p:sp>
        <p:nvSpPr>
          <p:cNvPr id="15" name="AutoShape 15"/>
          <p:cNvSpPr/>
          <p:nvPr/>
        </p:nvSpPr>
        <p:spPr>
          <a:xfrm rot="5400000">
            <a:off x="15104913" y="9521377"/>
            <a:ext cx="5498729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7657906" y="221493"/>
            <a:ext cx="10205896" cy="66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800" spc="519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BABEȘ-BOLYAI UNIVERSITY</a:t>
            </a:r>
          </a:p>
          <a:p>
            <a:pPr algn="r">
              <a:lnSpc>
                <a:spcPts val="2599"/>
              </a:lnSpc>
            </a:pPr>
            <a:r>
              <a:rPr lang="en-US" sz="2800" spc="519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BUSINESS</a:t>
            </a:r>
            <a:endParaRPr lang="en-US" sz="2599" spc="519" dirty="0">
              <a:solidFill>
                <a:srgbClr val="737373"/>
              </a:solidFill>
              <a:latin typeface="Blacker Sans Tex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337166" y="8822055"/>
            <a:ext cx="6304740" cy="858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Graduate</a:t>
            </a:r>
          </a:p>
          <a:p>
            <a:pPr algn="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Octav Badiu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2649" y="1001491"/>
            <a:ext cx="16195351" cy="660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2"/>
              </a:lnSpc>
            </a:pPr>
            <a:r>
              <a:rPr 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28600" y="1"/>
            <a:ext cx="2321249" cy="10287000"/>
            <a:chOff x="0" y="0"/>
            <a:chExt cx="206112" cy="9780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112" cy="978025"/>
            </a:xfrm>
            <a:custGeom>
              <a:avLst/>
              <a:gdLst/>
              <a:ahLst/>
              <a:cxnLst/>
              <a:rect l="l" t="t" r="r" b="b"/>
              <a:pathLst>
                <a:path w="206112" h="978025">
                  <a:moveTo>
                    <a:pt x="0" y="0"/>
                  </a:moveTo>
                  <a:lnTo>
                    <a:pt x="206112" y="0"/>
                  </a:lnTo>
                  <a:lnTo>
                    <a:pt x="206112" y="978025"/>
                  </a:lnTo>
                  <a:lnTo>
                    <a:pt x="0" y="978025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500345" y="1803068"/>
            <a:ext cx="14758955" cy="7538420"/>
          </a:xfrm>
          <a:custGeom>
            <a:avLst/>
            <a:gdLst/>
            <a:ahLst/>
            <a:cxnLst/>
            <a:rect l="l" t="t" r="r" b="b"/>
            <a:pathLst>
              <a:path w="14758955" h="7538420">
                <a:moveTo>
                  <a:pt x="0" y="0"/>
                </a:moveTo>
                <a:lnTo>
                  <a:pt x="14758955" y="0"/>
                </a:lnTo>
                <a:lnTo>
                  <a:pt x="14758955" y="7538420"/>
                </a:lnTo>
                <a:lnTo>
                  <a:pt x="0" y="753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058400" y="281009"/>
            <a:ext cx="78575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spc="359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IMPORTANCE OF BUSINESS INTELLIGENCE SOLUTIONS IN HOSPITALITY DATA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60724" y="9336788"/>
            <a:ext cx="16195351" cy="660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2"/>
              </a:lnSpc>
            </a:pPr>
            <a:r>
              <a:rPr 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 Page 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104671" y="0"/>
            <a:ext cx="2197320" cy="10426561"/>
            <a:chOff x="0" y="0"/>
            <a:chExt cx="206112" cy="9780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112" cy="978025"/>
            </a:xfrm>
            <a:custGeom>
              <a:avLst/>
              <a:gdLst/>
              <a:ahLst/>
              <a:cxnLst/>
              <a:rect l="l" t="t" r="r" b="b"/>
              <a:pathLst>
                <a:path w="206112" h="978025">
                  <a:moveTo>
                    <a:pt x="0" y="0"/>
                  </a:moveTo>
                  <a:lnTo>
                    <a:pt x="206112" y="0"/>
                  </a:lnTo>
                  <a:lnTo>
                    <a:pt x="206112" y="978025"/>
                  </a:lnTo>
                  <a:lnTo>
                    <a:pt x="0" y="978025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238162" y="2102751"/>
            <a:ext cx="12888930" cy="6636147"/>
          </a:xfrm>
          <a:custGeom>
            <a:avLst/>
            <a:gdLst/>
            <a:ahLst/>
            <a:cxnLst/>
            <a:rect l="l" t="t" r="r" b="b"/>
            <a:pathLst>
              <a:path w="12888930" h="6636147">
                <a:moveTo>
                  <a:pt x="0" y="0"/>
                </a:moveTo>
                <a:lnTo>
                  <a:pt x="12888930" y="0"/>
                </a:lnTo>
                <a:lnTo>
                  <a:pt x="12888930" y="6636146"/>
                </a:lnTo>
                <a:lnTo>
                  <a:pt x="0" y="6636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82200" y="281009"/>
            <a:ext cx="79337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spc="359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IMPORTANCE OF BUSINESS INTELLIGENCE SOLUTIONS IN HOSPITALITY DATA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3949" y="8975818"/>
            <a:ext cx="16195351" cy="660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2"/>
              </a:lnSpc>
            </a:pPr>
            <a:r>
              <a:rPr 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 selection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104671" y="0"/>
            <a:ext cx="2197320" cy="10426561"/>
            <a:chOff x="0" y="0"/>
            <a:chExt cx="206112" cy="9780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112" cy="978025"/>
            </a:xfrm>
            <a:custGeom>
              <a:avLst/>
              <a:gdLst/>
              <a:ahLst/>
              <a:cxnLst/>
              <a:rect l="l" t="t" r="r" b="b"/>
              <a:pathLst>
                <a:path w="206112" h="978025">
                  <a:moveTo>
                    <a:pt x="0" y="0"/>
                  </a:moveTo>
                  <a:lnTo>
                    <a:pt x="206112" y="0"/>
                  </a:lnTo>
                  <a:lnTo>
                    <a:pt x="206112" y="978025"/>
                  </a:lnTo>
                  <a:lnTo>
                    <a:pt x="0" y="978025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803492" y="1945943"/>
            <a:ext cx="13867922" cy="6997967"/>
          </a:xfrm>
          <a:custGeom>
            <a:avLst/>
            <a:gdLst/>
            <a:ahLst/>
            <a:cxnLst/>
            <a:rect l="l" t="t" r="r" b="b"/>
            <a:pathLst>
              <a:path w="13867922" h="6997967">
                <a:moveTo>
                  <a:pt x="0" y="0"/>
                </a:moveTo>
                <a:lnTo>
                  <a:pt x="13867923" y="0"/>
                </a:lnTo>
                <a:lnTo>
                  <a:pt x="13867923" y="6997967"/>
                </a:lnTo>
                <a:lnTo>
                  <a:pt x="0" y="6997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82200" y="281009"/>
            <a:ext cx="79337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spc="359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IMPORTANCE OF BUSINESS INTELLIGENCE SOLUTIONS IN HOSPITALITY DATA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3949" y="8975818"/>
            <a:ext cx="16195351" cy="660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2"/>
              </a:lnSpc>
            </a:pPr>
            <a:r>
              <a:rPr 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period, year, month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104671" y="0"/>
            <a:ext cx="2197320" cy="10426561"/>
            <a:chOff x="0" y="0"/>
            <a:chExt cx="206112" cy="9780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112" cy="978025"/>
            </a:xfrm>
            <a:custGeom>
              <a:avLst/>
              <a:gdLst/>
              <a:ahLst/>
              <a:cxnLst/>
              <a:rect l="l" t="t" r="r" b="b"/>
              <a:pathLst>
                <a:path w="206112" h="978025">
                  <a:moveTo>
                    <a:pt x="0" y="0"/>
                  </a:moveTo>
                  <a:lnTo>
                    <a:pt x="206112" y="0"/>
                  </a:lnTo>
                  <a:lnTo>
                    <a:pt x="206112" y="978025"/>
                  </a:lnTo>
                  <a:lnTo>
                    <a:pt x="0" y="978025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468389" y="1985746"/>
            <a:ext cx="13071375" cy="7272554"/>
          </a:xfrm>
          <a:custGeom>
            <a:avLst/>
            <a:gdLst/>
            <a:ahLst/>
            <a:cxnLst/>
            <a:rect l="l" t="t" r="r" b="b"/>
            <a:pathLst>
              <a:path w="13071375" h="7272554">
                <a:moveTo>
                  <a:pt x="0" y="0"/>
                </a:moveTo>
                <a:lnTo>
                  <a:pt x="13071375" y="0"/>
                </a:lnTo>
                <a:lnTo>
                  <a:pt x="13071375" y="7272554"/>
                </a:lnTo>
                <a:lnTo>
                  <a:pt x="0" y="7272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058400" y="281009"/>
            <a:ext cx="78575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spc="359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IMPORTANCE OF BUSINESS INTELLIGENCE SOLUTIONS IN HOSPITALITY DATA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3949" y="9353550"/>
            <a:ext cx="16195351" cy="660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2"/>
              </a:lnSpc>
            </a:pPr>
            <a:r>
              <a:rPr 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 Page 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104671" y="0"/>
            <a:ext cx="2197320" cy="10426561"/>
            <a:chOff x="0" y="0"/>
            <a:chExt cx="206112" cy="9780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112" cy="978025"/>
            </a:xfrm>
            <a:custGeom>
              <a:avLst/>
              <a:gdLst/>
              <a:ahLst/>
              <a:cxnLst/>
              <a:rect l="l" t="t" r="r" b="b"/>
              <a:pathLst>
                <a:path w="206112" h="978025">
                  <a:moveTo>
                    <a:pt x="0" y="0"/>
                  </a:moveTo>
                  <a:lnTo>
                    <a:pt x="206112" y="0"/>
                  </a:lnTo>
                  <a:lnTo>
                    <a:pt x="206112" y="978025"/>
                  </a:lnTo>
                  <a:lnTo>
                    <a:pt x="0" y="978025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427011" y="1990001"/>
            <a:ext cx="13176723" cy="7268299"/>
          </a:xfrm>
          <a:custGeom>
            <a:avLst/>
            <a:gdLst/>
            <a:ahLst/>
            <a:cxnLst/>
            <a:rect l="l" t="t" r="r" b="b"/>
            <a:pathLst>
              <a:path w="13176723" h="7268299">
                <a:moveTo>
                  <a:pt x="0" y="0"/>
                </a:moveTo>
                <a:lnTo>
                  <a:pt x="13176723" y="0"/>
                </a:lnTo>
                <a:lnTo>
                  <a:pt x="13176723" y="7268299"/>
                </a:lnTo>
                <a:lnTo>
                  <a:pt x="0" y="7268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058400" y="281009"/>
            <a:ext cx="78575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spc="359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IMPORTANCE OF BUSINESS INTELLIGENCE SOLUTIONS IN HOSPITALITY DATA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17697" y="9353550"/>
            <a:ext cx="16195351" cy="660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2"/>
              </a:lnSpc>
            </a:pPr>
            <a:r>
              <a:rPr 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period, year, month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104671" y="0"/>
            <a:ext cx="2197320" cy="10426561"/>
            <a:chOff x="0" y="0"/>
            <a:chExt cx="206112" cy="9780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112" cy="978025"/>
            </a:xfrm>
            <a:custGeom>
              <a:avLst/>
              <a:gdLst/>
              <a:ahLst/>
              <a:cxnLst/>
              <a:rect l="l" t="t" r="r" b="b"/>
              <a:pathLst>
                <a:path w="206112" h="978025">
                  <a:moveTo>
                    <a:pt x="0" y="0"/>
                  </a:moveTo>
                  <a:lnTo>
                    <a:pt x="206112" y="0"/>
                  </a:lnTo>
                  <a:lnTo>
                    <a:pt x="206112" y="978025"/>
                  </a:lnTo>
                  <a:lnTo>
                    <a:pt x="0" y="978025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791293" y="1945943"/>
            <a:ext cx="14044454" cy="7505408"/>
          </a:xfrm>
          <a:custGeom>
            <a:avLst/>
            <a:gdLst/>
            <a:ahLst/>
            <a:cxnLst/>
            <a:rect l="l" t="t" r="r" b="b"/>
            <a:pathLst>
              <a:path w="14044454" h="7505408">
                <a:moveTo>
                  <a:pt x="0" y="0"/>
                </a:moveTo>
                <a:lnTo>
                  <a:pt x="14044454" y="0"/>
                </a:lnTo>
                <a:lnTo>
                  <a:pt x="14044454" y="7505408"/>
                </a:lnTo>
                <a:lnTo>
                  <a:pt x="0" y="7505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058400" y="281009"/>
            <a:ext cx="78575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spc="359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IMPORTANCE OF BUSINESS INTELLIGENCE SOLUTIONS IN HOSPITALITY DATA 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73955" y="1182107"/>
            <a:ext cx="12416489" cy="695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2"/>
              </a:lnSpc>
            </a:pPr>
            <a:r>
              <a:rPr 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04671" y="1"/>
            <a:ext cx="2197320" cy="10287000"/>
            <a:chOff x="0" y="0"/>
            <a:chExt cx="206112" cy="9780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112" cy="978025"/>
            </a:xfrm>
            <a:custGeom>
              <a:avLst/>
              <a:gdLst/>
              <a:ahLst/>
              <a:cxnLst/>
              <a:rect l="l" t="t" r="r" b="b"/>
              <a:pathLst>
                <a:path w="206112" h="978025">
                  <a:moveTo>
                    <a:pt x="0" y="0"/>
                  </a:moveTo>
                  <a:lnTo>
                    <a:pt x="206112" y="0"/>
                  </a:lnTo>
                  <a:lnTo>
                    <a:pt x="206112" y="978025"/>
                  </a:lnTo>
                  <a:lnTo>
                    <a:pt x="0" y="978025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13430" y="2378157"/>
            <a:ext cx="12416489" cy="6152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25842" lvl="1" indent="-412921">
              <a:lnSpc>
                <a:spcPts val="5355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 solutions are vital in the hospitality industry</a:t>
            </a:r>
          </a:p>
          <a:p>
            <a:pPr marL="825842" lvl="1" indent="-412921">
              <a:lnSpc>
                <a:spcPts val="5355"/>
              </a:lnSpc>
              <a:buFont typeface="Arial"/>
              <a:buChar char="•"/>
            </a:pPr>
            <a:endParaRPr lang="it-IT" sz="382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25842" lvl="1" indent="-412921">
              <a:lnSpc>
                <a:spcPts val="5355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 solutions provide deep customer insight</a:t>
            </a:r>
          </a:p>
          <a:p>
            <a:pPr marL="825842" lvl="1" indent="-412921">
              <a:lnSpc>
                <a:spcPts val="5355"/>
              </a:lnSpc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25842" lvl="1" indent="-412921">
              <a:lnSpc>
                <a:spcPts val="5355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analytics help personalize the customer experience</a:t>
            </a:r>
          </a:p>
          <a:p>
            <a:pPr marL="412921" lvl="1">
              <a:lnSpc>
                <a:spcPts val="5355"/>
              </a:lnSpc>
            </a:pPr>
            <a:endParaRPr 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25842" lvl="1" indent="-412921">
              <a:lnSpc>
                <a:spcPts val="5355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 solutions help hotels make strategic decisions</a:t>
            </a:r>
          </a:p>
          <a:p>
            <a:pPr marL="825842" lvl="1" indent="-412921">
              <a:lnSpc>
                <a:spcPts val="5355"/>
              </a:lnSpc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25842" lvl="1" indent="-412921">
              <a:lnSpc>
                <a:spcPts val="5355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 is essential in hospitality for long-term success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82200" y="281009"/>
            <a:ext cx="79337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spc="359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IMPORTANCE OF BUSINESS INTELLIGENCE SOLUTIONS IN HOSPITALITY DATA ANALYSIS</a:t>
            </a:r>
          </a:p>
        </p:txBody>
      </p:sp>
      <p:sp>
        <p:nvSpPr>
          <p:cNvPr id="8" name="Freeform 8"/>
          <p:cNvSpPr/>
          <p:nvPr/>
        </p:nvSpPr>
        <p:spPr>
          <a:xfrm>
            <a:off x="2092649" y="0"/>
            <a:ext cx="16195351" cy="10287000"/>
          </a:xfrm>
          <a:custGeom>
            <a:avLst/>
            <a:gdLst/>
            <a:ahLst/>
            <a:cxnLst/>
            <a:rect l="l" t="t" r="r" b="b"/>
            <a:pathLst>
              <a:path w="16195351" h="10745907">
                <a:moveTo>
                  <a:pt x="0" y="0"/>
                </a:moveTo>
                <a:lnTo>
                  <a:pt x="16195351" y="0"/>
                </a:lnTo>
                <a:lnTo>
                  <a:pt x="16195351" y="10745907"/>
                </a:lnTo>
                <a:lnTo>
                  <a:pt x="0" y="10745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-11620" t="-6040" b="-6040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114800" cy="10287000"/>
            <a:chOff x="0" y="0"/>
            <a:chExt cx="108373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3733" cy="2709333"/>
            </a:xfrm>
            <a:custGeom>
              <a:avLst/>
              <a:gdLst/>
              <a:ahLst/>
              <a:cxnLst/>
              <a:rect l="l" t="t" r="r" b="b"/>
              <a:pathLst>
                <a:path w="1083733" h="2709333">
                  <a:moveTo>
                    <a:pt x="0" y="0"/>
                  </a:moveTo>
                  <a:lnTo>
                    <a:pt x="1083733" y="0"/>
                  </a:lnTo>
                  <a:lnTo>
                    <a:pt x="10837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7261562" cy="9258300"/>
            <a:chOff x="0" y="0"/>
            <a:chExt cx="9682083" cy="123444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7500" b="7500"/>
            <a:stretch>
              <a:fillRect/>
            </a:stretch>
          </p:blipFill>
          <p:spPr>
            <a:xfrm>
              <a:off x="0" y="0"/>
              <a:ext cx="9682083" cy="123444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9064031" y="2632075"/>
            <a:ext cx="7594543" cy="1688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7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YOUR TIME!</a:t>
            </a:r>
          </a:p>
        </p:txBody>
      </p:sp>
      <p:sp>
        <p:nvSpPr>
          <p:cNvPr id="8" name="Freeform 8"/>
          <p:cNvSpPr/>
          <p:nvPr/>
        </p:nvSpPr>
        <p:spPr>
          <a:xfrm>
            <a:off x="3742750" y="11315700"/>
            <a:ext cx="14173200" cy="10287000"/>
          </a:xfrm>
          <a:custGeom>
            <a:avLst/>
            <a:gdLst/>
            <a:ahLst/>
            <a:cxnLst/>
            <a:rect l="l" t="t" r="r" b="b"/>
            <a:pathLst>
              <a:path w="14173200" h="10745907">
                <a:moveTo>
                  <a:pt x="0" y="0"/>
                </a:moveTo>
                <a:lnTo>
                  <a:pt x="14173200" y="0"/>
                </a:lnTo>
                <a:lnTo>
                  <a:pt x="14173200" y="10745907"/>
                </a:lnTo>
                <a:lnTo>
                  <a:pt x="0" y="10745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</a:blip>
            <a:stretch>
              <a:fillRect l="-78136" t="-28268" b="-2826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982200" y="281009"/>
            <a:ext cx="79337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spc="359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IMPORTANCE OF BUSINESS INTELLIGENCE SOLUTIONS IN HOSPITALITY DATA ANALYSIS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019915" y="7516454"/>
            <a:ext cx="8839494" cy="2577621"/>
            <a:chOff x="0" y="-47625"/>
            <a:chExt cx="11785992" cy="343682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7625"/>
              <a:ext cx="8406320" cy="1744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Scientific coordinator</a:t>
              </a:r>
            </a:p>
            <a:p>
              <a:pPr>
                <a:lnSpc>
                  <a:spcPts val="3499"/>
                </a:lnSpc>
              </a:pPr>
              <a:r>
                <a:rPr lang="en-US" sz="249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Conf.univ.dr</a:t>
              </a:r>
              <a:r>
                <a:rPr lang="en-US" sz="249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2499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Rozalia</a:t>
              </a:r>
              <a:r>
                <a:rPr lang="en-US" sz="249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Veronica-Rus</a:t>
              </a:r>
              <a:r>
                <a:rPr lang="en-US" sz="2499" dirty="0">
                  <a:solidFill>
                    <a:srgbClr val="000000"/>
                  </a:solidFill>
                  <a:latin typeface="Aileron Regular"/>
                </a:rPr>
                <a:t>                                                </a:t>
              </a:r>
            </a:p>
            <a:p>
              <a:pPr algn="r">
                <a:lnSpc>
                  <a:spcPts val="3499"/>
                </a:lnSpc>
              </a:pPr>
              <a:endParaRPr lang="en-US" sz="2499" dirty="0">
                <a:solidFill>
                  <a:srgbClr val="000000"/>
                </a:solidFill>
                <a:latin typeface="Aileron Regular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379672" y="2244615"/>
              <a:ext cx="8406320" cy="1144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Graduate</a:t>
              </a:r>
            </a:p>
            <a:p>
              <a:pPr algn="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Octav Badiu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57686" y="0"/>
            <a:ext cx="7230314" cy="10287000"/>
            <a:chOff x="0" y="0"/>
            <a:chExt cx="964041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6585" r="26585"/>
            <a:stretch>
              <a:fillRect/>
            </a:stretch>
          </p:blipFill>
          <p:spPr>
            <a:xfrm>
              <a:off x="0" y="0"/>
              <a:ext cx="9640419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625661" y="3613390"/>
            <a:ext cx="1072591" cy="1072591"/>
          </a:xfrm>
          <a:custGeom>
            <a:avLst/>
            <a:gdLst/>
            <a:ahLst/>
            <a:cxnLst/>
            <a:rect l="l" t="t" r="r" b="b"/>
            <a:pathLst>
              <a:path w="1072591" h="1072591">
                <a:moveTo>
                  <a:pt x="0" y="0"/>
                </a:moveTo>
                <a:lnTo>
                  <a:pt x="1072591" y="0"/>
                </a:lnTo>
                <a:lnTo>
                  <a:pt x="1072591" y="1072591"/>
                </a:lnTo>
                <a:lnTo>
                  <a:pt x="0" y="1072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550711" y="4608475"/>
            <a:ext cx="1045409" cy="1045409"/>
          </a:xfrm>
          <a:custGeom>
            <a:avLst/>
            <a:gdLst/>
            <a:ahLst/>
            <a:cxnLst/>
            <a:rect l="l" t="t" r="r" b="b"/>
            <a:pathLst>
              <a:path w="1045409" h="1045409">
                <a:moveTo>
                  <a:pt x="0" y="0"/>
                </a:moveTo>
                <a:lnTo>
                  <a:pt x="1045410" y="0"/>
                </a:lnTo>
                <a:lnTo>
                  <a:pt x="1045410" y="1045409"/>
                </a:lnTo>
                <a:lnTo>
                  <a:pt x="0" y="104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6983" y="5692128"/>
            <a:ext cx="1251269" cy="1251269"/>
          </a:xfrm>
          <a:custGeom>
            <a:avLst/>
            <a:gdLst/>
            <a:ahLst/>
            <a:cxnLst/>
            <a:rect l="l" t="t" r="r" b="b"/>
            <a:pathLst>
              <a:path w="1251269" h="1251269">
                <a:moveTo>
                  <a:pt x="0" y="0"/>
                </a:moveTo>
                <a:lnTo>
                  <a:pt x="1251269" y="0"/>
                </a:lnTo>
                <a:lnTo>
                  <a:pt x="1251269" y="1251269"/>
                </a:lnTo>
                <a:lnTo>
                  <a:pt x="0" y="125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143636" y="6810250"/>
            <a:ext cx="929780" cy="929780"/>
          </a:xfrm>
          <a:custGeom>
            <a:avLst/>
            <a:gdLst/>
            <a:ahLst/>
            <a:cxnLst/>
            <a:rect l="l" t="t" r="r" b="b"/>
            <a:pathLst>
              <a:path w="929780" h="929780">
                <a:moveTo>
                  <a:pt x="0" y="0"/>
                </a:moveTo>
                <a:lnTo>
                  <a:pt x="929780" y="0"/>
                </a:lnTo>
                <a:lnTo>
                  <a:pt x="929780" y="929780"/>
                </a:lnTo>
                <a:lnTo>
                  <a:pt x="0" y="929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381" y="1724264"/>
            <a:ext cx="11024305" cy="89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2810" y="3951004"/>
            <a:ext cx="7602729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6"/>
              </a:lnSpc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AND OBJECTIVES OF THE THESIS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52810" y="6154776"/>
            <a:ext cx="9726044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6"/>
              </a:lnSpc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OBTAINED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70188" y="5084582"/>
            <a:ext cx="5580524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6"/>
              </a:lnSpc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 USED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260" y="282857"/>
            <a:ext cx="10695803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9"/>
              </a:lnSpc>
            </a:pPr>
            <a:r>
              <a:rPr lang="en-US" spc="379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IMPORTANCE OF BUSINESS INTELLIGENCE SOLUTIONS IN HOSPITALITY DATA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250225" y="7224970"/>
            <a:ext cx="10021350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6"/>
              </a:lnSpc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4" name="Freeform 14"/>
          <p:cNvSpPr/>
          <p:nvPr/>
        </p:nvSpPr>
        <p:spPr>
          <a:xfrm>
            <a:off x="-13815" y="-38388"/>
            <a:ext cx="11088267" cy="10363776"/>
          </a:xfrm>
          <a:custGeom>
            <a:avLst/>
            <a:gdLst/>
            <a:ahLst/>
            <a:cxnLst/>
            <a:rect l="l" t="t" r="r" b="b"/>
            <a:pathLst>
              <a:path w="11118697" h="10745907">
                <a:moveTo>
                  <a:pt x="0" y="0"/>
                </a:moveTo>
                <a:lnTo>
                  <a:pt x="11118697" y="0"/>
                </a:lnTo>
                <a:lnTo>
                  <a:pt x="11118697" y="10745906"/>
                </a:lnTo>
                <a:lnTo>
                  <a:pt x="0" y="107459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3000"/>
            </a:blip>
            <a:stretch>
              <a:fillRect t="-6040" r="-62585" b="-6040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71136" y="2407269"/>
            <a:ext cx="10895131" cy="668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2"/>
              </a:lnSpc>
            </a:pP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 OF WORK</a:t>
            </a:r>
            <a:endParaRPr lang="en-US" sz="5892" dirty="0">
              <a:solidFill>
                <a:srgbClr val="000000"/>
              </a:solidFill>
              <a:latin typeface="Roboto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104671" y="0"/>
            <a:ext cx="2197320" cy="10426561"/>
            <a:chOff x="0" y="0"/>
            <a:chExt cx="206112" cy="9780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112" cy="978025"/>
            </a:xfrm>
            <a:custGeom>
              <a:avLst/>
              <a:gdLst/>
              <a:ahLst/>
              <a:cxnLst/>
              <a:rect l="l" t="t" r="r" b="b"/>
              <a:pathLst>
                <a:path w="206112" h="978025">
                  <a:moveTo>
                    <a:pt x="0" y="0"/>
                  </a:moveTo>
                  <a:lnTo>
                    <a:pt x="206112" y="0"/>
                  </a:lnTo>
                  <a:lnTo>
                    <a:pt x="206112" y="978025"/>
                  </a:lnTo>
                  <a:lnTo>
                    <a:pt x="0" y="978025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3989" y="0"/>
            <a:ext cx="4177146" cy="10287000"/>
            <a:chOff x="0" y="0"/>
            <a:chExt cx="5569528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36473" r="36473"/>
            <a:stretch>
              <a:fillRect/>
            </a:stretch>
          </p:blipFill>
          <p:spPr>
            <a:xfrm>
              <a:off x="0" y="0"/>
              <a:ext cx="5569528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5705122" y="4405658"/>
            <a:ext cx="10177706" cy="154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aim of the paper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to highlight how data analytics can be applied in the hospitality industry.</a:t>
            </a:r>
            <a:endParaRPr lang="en-US" sz="4643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82200" y="281009"/>
            <a:ext cx="79337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spc="359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IMPORTANCE OF BUSINESS INTELLIGENCE SOLUTIONS IN HOSPITALITY DATA ANALYSIS</a:t>
            </a:r>
          </a:p>
        </p:txBody>
      </p:sp>
      <p:sp>
        <p:nvSpPr>
          <p:cNvPr id="10" name="Freeform 10"/>
          <p:cNvSpPr/>
          <p:nvPr/>
        </p:nvSpPr>
        <p:spPr>
          <a:xfrm>
            <a:off x="5171135" y="0"/>
            <a:ext cx="13116864" cy="10287000"/>
          </a:xfrm>
          <a:custGeom>
            <a:avLst/>
            <a:gdLst/>
            <a:ahLst/>
            <a:cxnLst/>
            <a:rect l="l" t="t" r="r" b="b"/>
            <a:pathLst>
              <a:path w="13116864" h="10745907">
                <a:moveTo>
                  <a:pt x="0" y="0"/>
                </a:moveTo>
                <a:lnTo>
                  <a:pt x="13116864" y="0"/>
                </a:lnTo>
                <a:lnTo>
                  <a:pt x="13116864" y="10745907"/>
                </a:lnTo>
                <a:lnTo>
                  <a:pt x="0" y="10745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-37817" t="-6040" b="-6040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104671" y="1"/>
            <a:ext cx="2197320" cy="10287000"/>
            <a:chOff x="0" y="0"/>
            <a:chExt cx="206112" cy="9780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112" cy="978025"/>
            </a:xfrm>
            <a:custGeom>
              <a:avLst/>
              <a:gdLst/>
              <a:ahLst/>
              <a:cxnLst/>
              <a:rect l="l" t="t" r="r" b="b"/>
              <a:pathLst>
                <a:path w="206112" h="978025">
                  <a:moveTo>
                    <a:pt x="0" y="0"/>
                  </a:moveTo>
                  <a:lnTo>
                    <a:pt x="206112" y="0"/>
                  </a:lnTo>
                  <a:lnTo>
                    <a:pt x="206112" y="978025"/>
                  </a:lnTo>
                  <a:lnTo>
                    <a:pt x="0" y="978025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3989" y="0"/>
            <a:ext cx="4177146" cy="10287000"/>
            <a:chOff x="0" y="0"/>
            <a:chExt cx="5569528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36473" r="36473"/>
            <a:stretch>
              <a:fillRect/>
            </a:stretch>
          </p:blipFill>
          <p:spPr>
            <a:xfrm>
              <a:off x="0" y="0"/>
              <a:ext cx="5569528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5335298" y="2177234"/>
            <a:ext cx="12580652" cy="1118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0"/>
              </a:lnSpc>
            </a:pPr>
            <a:endParaRPr dirty="0"/>
          </a:p>
          <a:p>
            <a:pPr>
              <a:lnSpc>
                <a:spcPts val="3980"/>
              </a:lnSpc>
            </a:pP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 of the work:</a:t>
            </a:r>
          </a:p>
          <a:p>
            <a:pPr>
              <a:lnSpc>
                <a:spcPts val="3980"/>
              </a:lnSpc>
            </a:pPr>
            <a:endParaRPr lang="en-US" sz="2843" dirty="0">
              <a:solidFill>
                <a:srgbClr val="000000"/>
              </a:solidFill>
              <a:latin typeface="Roboto Bold"/>
            </a:endParaRPr>
          </a:p>
          <a:p>
            <a:pPr marL="878453" lvl="1" indent="-571500">
              <a:lnSpc>
                <a:spcPts val="3980"/>
              </a:lnSpc>
              <a:buFont typeface="+mj-lt"/>
              <a:buAutoNum type="romanUcPeriod"/>
            </a:pP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Defining and exemplifying data analysis in the context of the hospitality industry: </a:t>
            </a:r>
          </a:p>
          <a:p>
            <a:pPr marL="613906" lvl="1" indent="-306953">
              <a:lnSpc>
                <a:spcPts val="3980"/>
              </a:lnSpc>
              <a:buFont typeface="Arial"/>
              <a:buChar char="•"/>
            </a:pPr>
            <a:endParaRPr lang="en-US" sz="2843" b="1" dirty="0">
              <a:solidFill>
                <a:srgbClr val="000000"/>
              </a:solidFill>
              <a:latin typeface="Roboto"/>
            </a:endParaRPr>
          </a:p>
          <a:p>
            <a:pPr marL="613906" lvl="1" indent="-306953">
              <a:lnSpc>
                <a:spcPts val="398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analytics improves customer experience by </a:t>
            </a:r>
            <a:r>
              <a:rPr lang="en-US" sz="2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personalising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services</a:t>
            </a:r>
          </a:p>
          <a:p>
            <a:pPr marL="613906" lvl="1" indent="-306953">
              <a:lnSpc>
                <a:spcPts val="3980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3906" lvl="1" indent="-306953">
              <a:lnSpc>
                <a:spcPts val="3980"/>
              </a:lnSpc>
              <a:buFont typeface="Arial"/>
              <a:buChar char="•"/>
            </a:pPr>
            <a:r>
              <a:rPr lang="en-US" sz="2800" b="0" i="0" dirty="0">
                <a:effectLst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Hotels can use data analytics to understand customer preferences</a:t>
            </a:r>
          </a:p>
          <a:p>
            <a:pPr marL="613906" lvl="1" indent="-306953">
              <a:lnSpc>
                <a:spcPts val="3980"/>
              </a:lnSpc>
              <a:buFont typeface="Arial"/>
              <a:buChar char="•"/>
            </a:pPr>
            <a:endParaRPr lang="en-US" sz="2800" b="0" i="0" dirty="0">
              <a:effectLst/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13906" lvl="1" indent="-306953">
              <a:lnSpc>
                <a:spcPts val="398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Personalised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recommendations - Massage services or outdoor activities</a:t>
            </a:r>
            <a:endParaRPr lang="en-US" sz="2843" dirty="0">
              <a:solidFill>
                <a:srgbClr val="000000"/>
              </a:solidFill>
              <a:latin typeface="Roboto"/>
            </a:endParaRPr>
          </a:p>
          <a:p>
            <a:pPr marL="613906" lvl="1" indent="-306953">
              <a:lnSpc>
                <a:spcPts val="3980"/>
              </a:lnSpc>
              <a:buFont typeface="Arial"/>
              <a:buChar char="•"/>
            </a:pPr>
            <a:endParaRPr lang="en-US" sz="2843" dirty="0">
              <a:solidFill>
                <a:srgbClr val="000000"/>
              </a:solidFill>
              <a:latin typeface="Roboto"/>
            </a:endParaRPr>
          </a:p>
          <a:p>
            <a:pPr marL="613906" lvl="1" indent="-306953">
              <a:lnSpc>
                <a:spcPts val="3980"/>
              </a:lnSpc>
              <a:buFont typeface="Arial"/>
              <a:buChar char="•"/>
            </a:pPr>
            <a:endParaRPr lang="en-US" sz="2843" b="1" dirty="0">
              <a:solidFill>
                <a:srgbClr val="000000"/>
              </a:solidFill>
              <a:latin typeface="Roboto"/>
            </a:endParaRPr>
          </a:p>
          <a:p>
            <a:pPr marL="306953" lvl="1">
              <a:lnSpc>
                <a:spcPts val="3980"/>
              </a:lnSpc>
            </a:pPr>
            <a:endParaRPr lang="en-US" sz="2843" dirty="0">
              <a:solidFill>
                <a:srgbClr val="000000"/>
              </a:solidFill>
              <a:latin typeface="Roboto"/>
            </a:endParaRPr>
          </a:p>
          <a:p>
            <a:br>
              <a:rPr lang="en-US" sz="3200" dirty="0"/>
            </a:br>
            <a:endParaRPr lang="en-US" sz="2843" dirty="0">
              <a:solidFill>
                <a:srgbClr val="000000"/>
              </a:solidFill>
              <a:latin typeface="Roboto"/>
            </a:endParaRPr>
          </a:p>
          <a:p>
            <a:pPr marL="613906" lvl="1" indent="-306953">
              <a:lnSpc>
                <a:spcPts val="3980"/>
              </a:lnSpc>
              <a:buFont typeface="Arial"/>
              <a:buChar char="•"/>
            </a:pPr>
            <a:endParaRPr lang="en-US" sz="2843" dirty="0">
              <a:solidFill>
                <a:srgbClr val="000000"/>
              </a:solidFill>
              <a:latin typeface="Roboto"/>
            </a:endParaRPr>
          </a:p>
          <a:p>
            <a:pPr marL="613906" lvl="1" indent="-306953">
              <a:lnSpc>
                <a:spcPts val="3980"/>
              </a:lnSpc>
              <a:buFont typeface="Arial"/>
              <a:buChar char="•"/>
            </a:pPr>
            <a:endParaRPr lang="en-US" sz="2843" dirty="0">
              <a:solidFill>
                <a:srgbClr val="000000"/>
              </a:solidFill>
              <a:latin typeface="Roboto"/>
            </a:endParaRPr>
          </a:p>
          <a:p>
            <a:pPr marL="613906" lvl="1" indent="-306953">
              <a:lnSpc>
                <a:spcPts val="3980"/>
              </a:lnSpc>
              <a:buFont typeface="Arial"/>
              <a:buChar char="•"/>
            </a:pPr>
            <a:endParaRPr lang="en-US" sz="2843" dirty="0">
              <a:solidFill>
                <a:srgbClr val="000000"/>
              </a:solidFill>
              <a:latin typeface="Roboto"/>
            </a:endParaRPr>
          </a:p>
          <a:p>
            <a:pPr marL="613906" lvl="1" indent="-306953">
              <a:lnSpc>
                <a:spcPts val="3980"/>
              </a:lnSpc>
              <a:buFont typeface="Arial"/>
              <a:buChar char="•"/>
            </a:pPr>
            <a:endParaRPr lang="en-US" sz="2843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4400"/>
              </a:lnSpc>
            </a:pPr>
            <a:endParaRPr lang="en-US" sz="2843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840"/>
              </a:lnSpc>
              <a:spcBef>
                <a:spcPct val="0"/>
              </a:spcBef>
            </a:pPr>
            <a:endParaRPr lang="en-US" sz="2843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27570" y="281009"/>
            <a:ext cx="818838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spc="359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IMPORTANCE OF BUSINESS INTELLIGENCE SOLUTIONS IN HOSPITALITY DATA ANALYSIS</a:t>
            </a:r>
          </a:p>
        </p:txBody>
      </p:sp>
      <p:sp>
        <p:nvSpPr>
          <p:cNvPr id="10" name="Freeform 10"/>
          <p:cNvSpPr/>
          <p:nvPr/>
        </p:nvSpPr>
        <p:spPr>
          <a:xfrm>
            <a:off x="5171136" y="0"/>
            <a:ext cx="13116864" cy="10287000"/>
          </a:xfrm>
          <a:custGeom>
            <a:avLst/>
            <a:gdLst/>
            <a:ahLst/>
            <a:cxnLst/>
            <a:rect l="l" t="t" r="r" b="b"/>
            <a:pathLst>
              <a:path w="13116864" h="10745907">
                <a:moveTo>
                  <a:pt x="0" y="0"/>
                </a:moveTo>
                <a:lnTo>
                  <a:pt x="13116864" y="0"/>
                </a:lnTo>
                <a:lnTo>
                  <a:pt x="13116864" y="10745907"/>
                </a:lnTo>
                <a:lnTo>
                  <a:pt x="0" y="10745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-37817" t="-6040" b="-6040"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739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104671" y="1"/>
            <a:ext cx="2197320" cy="10287000"/>
            <a:chOff x="0" y="0"/>
            <a:chExt cx="206112" cy="9780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112" cy="978025"/>
            </a:xfrm>
            <a:custGeom>
              <a:avLst/>
              <a:gdLst/>
              <a:ahLst/>
              <a:cxnLst/>
              <a:rect l="l" t="t" r="r" b="b"/>
              <a:pathLst>
                <a:path w="206112" h="978025">
                  <a:moveTo>
                    <a:pt x="0" y="0"/>
                  </a:moveTo>
                  <a:lnTo>
                    <a:pt x="206112" y="0"/>
                  </a:lnTo>
                  <a:lnTo>
                    <a:pt x="206112" y="978025"/>
                  </a:lnTo>
                  <a:lnTo>
                    <a:pt x="0" y="978025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3989" y="0"/>
            <a:ext cx="4177146" cy="10287000"/>
            <a:chOff x="0" y="0"/>
            <a:chExt cx="5569528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36473" r="36473"/>
            <a:stretch>
              <a:fillRect/>
            </a:stretch>
          </p:blipFill>
          <p:spPr>
            <a:xfrm>
              <a:off x="0" y="0"/>
              <a:ext cx="5569528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5335298" y="2177234"/>
            <a:ext cx="12580652" cy="922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0"/>
              </a:lnSpc>
            </a:pPr>
            <a:endParaRPr dirty="0"/>
          </a:p>
          <a:p>
            <a:pPr>
              <a:lnSpc>
                <a:spcPts val="3980"/>
              </a:lnSpc>
            </a:pPr>
            <a:endParaRPr lang="en-US" sz="2843" b="1" dirty="0">
              <a:solidFill>
                <a:srgbClr val="000000"/>
              </a:solidFill>
              <a:latin typeface="Roboto Bold"/>
            </a:endParaRPr>
          </a:p>
          <a:p>
            <a:pPr marL="514350" indent="-514350">
              <a:lnSpc>
                <a:spcPts val="3980"/>
              </a:lnSpc>
              <a:buAutoNum type="alphaLcPeriod" startAt="38"/>
            </a:pP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of relevant case studies on the use of data analytics in the hospitality industry:</a:t>
            </a:r>
          </a:p>
          <a:p>
            <a:pPr marL="514350" indent="-514350">
              <a:lnSpc>
                <a:spcPts val="3980"/>
              </a:lnSpc>
              <a:buAutoNum type="alphaLcPeriod" startAt="38"/>
            </a:pPr>
            <a:endParaRPr lang="en-US" sz="2843" b="1" dirty="0">
              <a:solidFill>
                <a:srgbClr val="000000"/>
              </a:solidFill>
              <a:latin typeface="Roboto"/>
            </a:endParaRPr>
          </a:p>
          <a:p>
            <a:pPr marL="457200" indent="-457200">
              <a:lnSpc>
                <a:spcPts val="39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Hilton Worldwide used data analytics to improve guest experience</a:t>
            </a:r>
          </a:p>
          <a:p>
            <a:pPr marL="457200" indent="-457200">
              <a:lnSpc>
                <a:spcPts val="398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ts val="39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 View virtual reality (VR) platform offered by Hilton Worldwide</a:t>
            </a:r>
          </a:p>
          <a:p>
            <a:pPr marL="457200" indent="-457200">
              <a:lnSpc>
                <a:spcPts val="398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ts val="39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innovation increases guest satisfaction</a:t>
            </a:r>
          </a:p>
          <a:p>
            <a:pPr marL="457200" indent="-457200">
              <a:lnSpc>
                <a:spcPts val="3980"/>
              </a:lnSpc>
              <a:buFont typeface="Arial" panose="020B0604020202020204" pitchFamily="34" charset="0"/>
              <a:buChar char="•"/>
            </a:pPr>
            <a:endParaRPr lang="en-US" sz="2843" dirty="0">
              <a:solidFill>
                <a:srgbClr val="000000"/>
              </a:solidFill>
              <a:latin typeface="Roboto"/>
            </a:endParaRPr>
          </a:p>
          <a:p>
            <a:pPr marL="514350" indent="-514350">
              <a:lnSpc>
                <a:spcPts val="3980"/>
              </a:lnSpc>
              <a:buAutoNum type="alphaLcPeriod" startAt="38"/>
            </a:pPr>
            <a:endParaRPr lang="en-US" sz="2843" b="1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980"/>
              </a:lnSpc>
            </a:pPr>
            <a:endParaRPr lang="en-US" sz="2843" b="1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980"/>
              </a:lnSpc>
            </a:pPr>
            <a:endParaRPr lang="en-US" sz="2843" b="1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980"/>
              </a:lnSpc>
            </a:pPr>
            <a:endParaRPr lang="en-US" sz="2843" b="1" dirty="0">
              <a:solidFill>
                <a:srgbClr val="000000"/>
              </a:solidFill>
              <a:latin typeface="Roboto"/>
            </a:endParaRPr>
          </a:p>
          <a:p>
            <a:pPr marL="306953" lvl="1">
              <a:lnSpc>
                <a:spcPts val="3980"/>
              </a:lnSpc>
            </a:pPr>
            <a:endParaRPr lang="en-US" sz="2843" b="1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4400"/>
              </a:lnSpc>
            </a:pPr>
            <a:endParaRPr lang="en-US" sz="2843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840"/>
              </a:lnSpc>
              <a:spcBef>
                <a:spcPct val="0"/>
              </a:spcBef>
            </a:pPr>
            <a:endParaRPr lang="en-US" sz="2843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82200" y="281009"/>
            <a:ext cx="79337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spc="359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IMPORTANCE OF BUSINESS INTELLIGENCE SOLUTIONS IN HOSPITALITY DATA ANALYSIS</a:t>
            </a:r>
          </a:p>
        </p:txBody>
      </p:sp>
      <p:sp>
        <p:nvSpPr>
          <p:cNvPr id="10" name="Freeform 10"/>
          <p:cNvSpPr/>
          <p:nvPr/>
        </p:nvSpPr>
        <p:spPr>
          <a:xfrm>
            <a:off x="5171136" y="5523"/>
            <a:ext cx="13116864" cy="10281477"/>
          </a:xfrm>
          <a:custGeom>
            <a:avLst/>
            <a:gdLst/>
            <a:ahLst/>
            <a:cxnLst/>
            <a:rect l="l" t="t" r="r" b="b"/>
            <a:pathLst>
              <a:path w="13116864" h="10745907">
                <a:moveTo>
                  <a:pt x="0" y="0"/>
                </a:moveTo>
                <a:lnTo>
                  <a:pt x="13116864" y="0"/>
                </a:lnTo>
                <a:lnTo>
                  <a:pt x="13116864" y="10745907"/>
                </a:lnTo>
                <a:lnTo>
                  <a:pt x="0" y="10745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-37817" t="-6040" b="-6040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8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40171" y="1160786"/>
            <a:ext cx="12416489" cy="146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2"/>
              </a:lnSpc>
            </a:pPr>
            <a:r>
              <a:rPr lang="en-US" sz="4400" dirty="0">
                <a:solidFill>
                  <a:srgbClr val="000000"/>
                </a:solidFill>
                <a:latin typeface="Roboto Bold"/>
              </a:rPr>
              <a:t>ADVANTAGES OF BUSINESS INTELLIGENCE SOLUTIONS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04671" y="1"/>
            <a:ext cx="2197320" cy="10301288"/>
            <a:chOff x="0" y="0"/>
            <a:chExt cx="206112" cy="9780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112" cy="978025"/>
            </a:xfrm>
            <a:custGeom>
              <a:avLst/>
              <a:gdLst/>
              <a:ahLst/>
              <a:cxnLst/>
              <a:rect l="l" t="t" r="r" b="b"/>
              <a:pathLst>
                <a:path w="206112" h="978025">
                  <a:moveTo>
                    <a:pt x="0" y="0"/>
                  </a:moveTo>
                  <a:lnTo>
                    <a:pt x="206112" y="0"/>
                  </a:lnTo>
                  <a:lnTo>
                    <a:pt x="206112" y="978025"/>
                  </a:lnTo>
                  <a:lnTo>
                    <a:pt x="0" y="978025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3989" y="0"/>
            <a:ext cx="4177146" cy="10287000"/>
            <a:chOff x="0" y="0"/>
            <a:chExt cx="5569528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36473" r="36473"/>
            <a:stretch>
              <a:fillRect/>
            </a:stretch>
          </p:blipFill>
          <p:spPr>
            <a:xfrm>
              <a:off x="0" y="0"/>
              <a:ext cx="5569528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5335298" y="2177234"/>
            <a:ext cx="12580652" cy="661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0"/>
              </a:lnSpc>
            </a:pPr>
            <a:endParaRPr lang="en-US" dirty="0"/>
          </a:p>
          <a:p>
            <a:pPr>
              <a:lnSpc>
                <a:spcPts val="3980"/>
              </a:lnSpc>
            </a:pPr>
            <a:endParaRPr dirty="0"/>
          </a:p>
          <a:p>
            <a:pPr marL="514350" indent="-514350">
              <a:lnSpc>
                <a:spcPts val="3980"/>
              </a:lnSpc>
              <a:buAutoNum type="alphaLcPeriod" startAt="64"/>
            </a:pPr>
            <a:r>
              <a:rPr lang="en-US" sz="3200" dirty="0">
                <a:solidFill>
                  <a:srgbClr val="000000"/>
                </a:solidFill>
                <a:latin typeface="Roboto Bold"/>
              </a:rPr>
              <a:t>Highlighting the advantages and benefits that data analytics brings to the hospitality industry:</a:t>
            </a:r>
          </a:p>
          <a:p>
            <a:pPr marL="514350" indent="-514350">
              <a:lnSpc>
                <a:spcPts val="3980"/>
              </a:lnSpc>
              <a:buAutoNum type="alphaLcPeriod" startAt="64"/>
            </a:pPr>
            <a:endParaRPr lang="en-US" sz="2843" dirty="0">
              <a:solidFill>
                <a:srgbClr val="000000"/>
              </a:solidFill>
              <a:latin typeface="Roboto Bold"/>
            </a:endParaRPr>
          </a:p>
          <a:p>
            <a:pPr marL="457200" indent="-457200">
              <a:lnSpc>
                <a:spcPts val="3980"/>
              </a:lnSpc>
              <a:buFont typeface="Arial" panose="020B0604020202020204" pitchFamily="34" charset="0"/>
              <a:buChar char="•"/>
            </a:pPr>
            <a:r>
              <a:rPr lang="en-US" sz="2843" dirty="0">
                <a:solidFill>
                  <a:srgbClr val="000000"/>
                </a:solidFill>
                <a:latin typeface="Roboto Bold"/>
              </a:rPr>
              <a:t>Improving customer experience</a:t>
            </a:r>
          </a:p>
          <a:p>
            <a:pPr marL="457200" indent="-457200">
              <a:lnSpc>
                <a:spcPts val="398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Roboto Bold"/>
            </a:endParaRPr>
          </a:p>
          <a:p>
            <a:pPr marL="457200" indent="-457200">
              <a:lnSpc>
                <a:spcPts val="398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Roboto Bold"/>
              </a:rPr>
              <a:t>Customised</a:t>
            </a:r>
            <a:r>
              <a:rPr lang="en-US" sz="2800" dirty="0">
                <a:solidFill>
                  <a:srgbClr val="000000"/>
                </a:solidFill>
                <a:latin typeface="Roboto Bold"/>
              </a:rPr>
              <a:t> services</a:t>
            </a:r>
          </a:p>
          <a:p>
            <a:pPr marL="457200" indent="-457200">
              <a:lnSpc>
                <a:spcPts val="398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Roboto Bold"/>
            </a:endParaRPr>
          </a:p>
          <a:p>
            <a:pPr marL="457200" indent="-457200">
              <a:lnSpc>
                <a:spcPts val="39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Roboto Bold"/>
              </a:rPr>
              <a:t>Operational efficiency</a:t>
            </a:r>
          </a:p>
          <a:p>
            <a:pPr marL="457200" indent="-457200">
              <a:lnSpc>
                <a:spcPts val="398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Roboto Bold"/>
            </a:endParaRPr>
          </a:p>
          <a:p>
            <a:pPr marL="457200" indent="-457200">
              <a:lnSpc>
                <a:spcPts val="398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Roboto Bold"/>
              </a:rPr>
              <a:t>Data-driven decision-making</a:t>
            </a:r>
            <a:endParaRPr lang="en-US" sz="2843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840"/>
              </a:lnSpc>
              <a:spcBef>
                <a:spcPct val="0"/>
              </a:spcBef>
            </a:pPr>
            <a:endParaRPr lang="en-US" sz="2843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58400" y="281009"/>
            <a:ext cx="78575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spc="359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IMPORTANCE OF BUSINESS INTELLIGENCE SOLUTIONS IN HOSPITALITY DATA ANALYSIS</a:t>
            </a:r>
          </a:p>
        </p:txBody>
      </p:sp>
      <p:sp>
        <p:nvSpPr>
          <p:cNvPr id="10" name="Freeform 10"/>
          <p:cNvSpPr/>
          <p:nvPr/>
        </p:nvSpPr>
        <p:spPr>
          <a:xfrm>
            <a:off x="5171136" y="14289"/>
            <a:ext cx="13116864" cy="10287000"/>
          </a:xfrm>
          <a:custGeom>
            <a:avLst/>
            <a:gdLst/>
            <a:ahLst/>
            <a:cxnLst/>
            <a:rect l="l" t="t" r="r" b="b"/>
            <a:pathLst>
              <a:path w="13116864" h="10745907">
                <a:moveTo>
                  <a:pt x="0" y="0"/>
                </a:moveTo>
                <a:lnTo>
                  <a:pt x="13116864" y="0"/>
                </a:lnTo>
                <a:lnTo>
                  <a:pt x="13116864" y="10745907"/>
                </a:lnTo>
                <a:lnTo>
                  <a:pt x="0" y="10745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-37817" t="-6040" b="-6040"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61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104671" y="1"/>
            <a:ext cx="2197320" cy="10287000"/>
            <a:chOff x="0" y="0"/>
            <a:chExt cx="206112" cy="9780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112" cy="978025"/>
            </a:xfrm>
            <a:custGeom>
              <a:avLst/>
              <a:gdLst/>
              <a:ahLst/>
              <a:cxnLst/>
              <a:rect l="l" t="t" r="r" b="b"/>
              <a:pathLst>
                <a:path w="206112" h="978025">
                  <a:moveTo>
                    <a:pt x="0" y="0"/>
                  </a:moveTo>
                  <a:lnTo>
                    <a:pt x="206112" y="0"/>
                  </a:lnTo>
                  <a:lnTo>
                    <a:pt x="206112" y="978025"/>
                  </a:lnTo>
                  <a:lnTo>
                    <a:pt x="0" y="978025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3989" y="0"/>
            <a:ext cx="4177146" cy="10287000"/>
            <a:chOff x="0" y="0"/>
            <a:chExt cx="5569528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36473" r="36473"/>
            <a:stretch>
              <a:fillRect/>
            </a:stretch>
          </p:blipFill>
          <p:spPr>
            <a:xfrm>
              <a:off x="0" y="0"/>
              <a:ext cx="5569528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5335298" y="2177234"/>
            <a:ext cx="12580652" cy="609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6953" lvl="1">
              <a:lnSpc>
                <a:spcPts val="3980"/>
              </a:lnSpc>
            </a:pP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lV.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Analysis of relevant key performance indicators in the hospitality industry:</a:t>
            </a:r>
          </a:p>
          <a:p>
            <a:pPr marL="306953" lvl="1">
              <a:lnSpc>
                <a:spcPts val="3980"/>
              </a:lnSpc>
            </a:pPr>
            <a:endParaRPr lang="en-US" sz="2843" b="1" dirty="0">
              <a:solidFill>
                <a:srgbClr val="000000"/>
              </a:solidFill>
              <a:latin typeface="Roboto"/>
            </a:endParaRPr>
          </a:p>
          <a:p>
            <a:pPr marL="764153" lvl="1" indent="-457200">
              <a:lnSpc>
                <a:spcPts val="398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RevPAR (Revenue per Available Room)</a:t>
            </a:r>
          </a:p>
          <a:p>
            <a:pPr marL="764153" lvl="1" indent="-457200">
              <a:lnSpc>
                <a:spcPts val="398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4153" lvl="1" indent="-457200">
              <a:lnSpc>
                <a:spcPts val="398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ADR (Average Daily Rate)</a:t>
            </a:r>
          </a:p>
          <a:p>
            <a:pPr marL="764153" lvl="1" indent="-457200">
              <a:lnSpc>
                <a:spcPts val="3980"/>
              </a:lnSpc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4153" lvl="1" indent="-457200">
              <a:lnSpc>
                <a:spcPts val="398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CAS (Cost per Available Seat)</a:t>
            </a:r>
          </a:p>
          <a:p>
            <a:pPr marL="764153" lvl="1" indent="-457200">
              <a:lnSpc>
                <a:spcPts val="398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4153" lvl="1" indent="-457200">
              <a:lnSpc>
                <a:spcPts val="398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(Occupancy Rate)</a:t>
            </a:r>
            <a:endParaRPr lang="en-US" sz="2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6953" lvl="1">
              <a:lnSpc>
                <a:spcPts val="3980"/>
              </a:lnSpc>
            </a:pPr>
            <a:endParaRPr lang="en-US" sz="2843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840"/>
              </a:lnSpc>
              <a:spcBef>
                <a:spcPct val="0"/>
              </a:spcBef>
            </a:pPr>
            <a:endParaRPr lang="en-US" sz="2843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58400" y="281009"/>
            <a:ext cx="78575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spc="359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IMPORTANCE OF BUSINESS INTELLIGENCE SOLUTIONS IN HOSPITALITY DATA ANALYSIS</a:t>
            </a:r>
          </a:p>
        </p:txBody>
      </p:sp>
      <p:sp>
        <p:nvSpPr>
          <p:cNvPr id="10" name="Freeform 10"/>
          <p:cNvSpPr/>
          <p:nvPr/>
        </p:nvSpPr>
        <p:spPr>
          <a:xfrm>
            <a:off x="5171135" y="0"/>
            <a:ext cx="13116864" cy="10287000"/>
          </a:xfrm>
          <a:custGeom>
            <a:avLst/>
            <a:gdLst/>
            <a:ahLst/>
            <a:cxnLst/>
            <a:rect l="l" t="t" r="r" b="b"/>
            <a:pathLst>
              <a:path w="13116864" h="10745907">
                <a:moveTo>
                  <a:pt x="0" y="0"/>
                </a:moveTo>
                <a:lnTo>
                  <a:pt x="13116864" y="0"/>
                </a:lnTo>
                <a:lnTo>
                  <a:pt x="13116864" y="10745907"/>
                </a:lnTo>
                <a:lnTo>
                  <a:pt x="0" y="10745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-37817" t="-6040" b="-6040"/>
            </a:stretch>
          </a:blipFill>
        </p:spPr>
      </p:sp>
    </p:spTree>
    <p:extLst>
      <p:ext uri="{BB962C8B-B14F-4D97-AF65-F5344CB8AC3E}">
        <p14:creationId xmlns:p14="http://schemas.microsoft.com/office/powerpoint/2010/main" val="2204639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104671" y="1"/>
            <a:ext cx="2197320" cy="10287000"/>
            <a:chOff x="0" y="0"/>
            <a:chExt cx="206112" cy="9780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112" cy="978025"/>
            </a:xfrm>
            <a:custGeom>
              <a:avLst/>
              <a:gdLst/>
              <a:ahLst/>
              <a:cxnLst/>
              <a:rect l="l" t="t" r="r" b="b"/>
              <a:pathLst>
                <a:path w="206112" h="978025">
                  <a:moveTo>
                    <a:pt x="0" y="0"/>
                  </a:moveTo>
                  <a:lnTo>
                    <a:pt x="206112" y="0"/>
                  </a:lnTo>
                  <a:lnTo>
                    <a:pt x="206112" y="978025"/>
                  </a:lnTo>
                  <a:lnTo>
                    <a:pt x="0" y="978025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3989" y="0"/>
            <a:ext cx="4177146" cy="10287000"/>
            <a:chOff x="0" y="0"/>
            <a:chExt cx="5569528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36473" r="36473"/>
            <a:stretch>
              <a:fillRect/>
            </a:stretch>
          </p:blipFill>
          <p:spPr>
            <a:xfrm>
              <a:off x="0" y="0"/>
              <a:ext cx="5569528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5335298" y="2177234"/>
            <a:ext cx="12580652" cy="358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6953" lvl="1">
              <a:lnSpc>
                <a:spcPts val="3980"/>
              </a:lnSpc>
            </a:pP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Presenting the business intelligence solutions available for the hospitality industry:</a:t>
            </a:r>
            <a:endParaRPr lang="en-US" sz="2843" b="1" dirty="0">
              <a:solidFill>
                <a:srgbClr val="000000"/>
              </a:solidFill>
              <a:latin typeface="Roboto"/>
            </a:endParaRPr>
          </a:p>
          <a:p>
            <a:pPr marL="306953" lvl="1">
              <a:lnSpc>
                <a:spcPts val="3980"/>
              </a:lnSpc>
            </a:pPr>
            <a:endParaRPr lang="en-US" sz="2843" b="1" dirty="0">
              <a:solidFill>
                <a:srgbClr val="000000"/>
              </a:solidFill>
              <a:latin typeface="Roboto"/>
            </a:endParaRPr>
          </a:p>
          <a:p>
            <a:pPr marL="306953" lvl="1">
              <a:lnSpc>
                <a:spcPts val="3980"/>
              </a:lnSpc>
            </a:pPr>
            <a:endParaRPr lang="en-US" sz="2843" b="1" dirty="0">
              <a:solidFill>
                <a:srgbClr val="000000"/>
              </a:solidFill>
              <a:latin typeface="Roboto"/>
            </a:endParaRPr>
          </a:p>
          <a:p>
            <a:pPr marL="306953" lvl="1">
              <a:lnSpc>
                <a:spcPts val="3980"/>
              </a:lnSpc>
            </a:pPr>
            <a:endParaRPr lang="en-US" sz="2843" b="1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4400"/>
              </a:lnSpc>
            </a:pPr>
            <a:endParaRPr lang="en-US" sz="2843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840"/>
              </a:lnSpc>
              <a:spcBef>
                <a:spcPct val="0"/>
              </a:spcBef>
            </a:pPr>
            <a:endParaRPr lang="en-US" sz="2843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82200" y="281009"/>
            <a:ext cx="79337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spc="359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IMPORTANCE OF BUSINESS INTELLIGENCE SOLUTIONS IN HOSPITALITY DATA ANALYSIS</a:t>
            </a:r>
          </a:p>
        </p:txBody>
      </p:sp>
      <p:sp>
        <p:nvSpPr>
          <p:cNvPr id="10" name="Freeform 10"/>
          <p:cNvSpPr/>
          <p:nvPr/>
        </p:nvSpPr>
        <p:spPr>
          <a:xfrm>
            <a:off x="5186376" y="7620"/>
            <a:ext cx="13116864" cy="10287000"/>
          </a:xfrm>
          <a:custGeom>
            <a:avLst/>
            <a:gdLst/>
            <a:ahLst/>
            <a:cxnLst/>
            <a:rect l="l" t="t" r="r" b="b"/>
            <a:pathLst>
              <a:path w="13116864" h="10745907">
                <a:moveTo>
                  <a:pt x="0" y="0"/>
                </a:moveTo>
                <a:lnTo>
                  <a:pt x="13116864" y="0"/>
                </a:lnTo>
                <a:lnTo>
                  <a:pt x="13116864" y="10745907"/>
                </a:lnTo>
                <a:lnTo>
                  <a:pt x="0" y="10745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-37817" t="-6040" b="-6040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 descr="A diagram of a business intelligence solution&#10;&#10;Description automatically generated">
            <a:extLst>
              <a:ext uri="{FF2B5EF4-FFF2-40B4-BE49-F238E27FC236}">
                <a16:creationId xmlns:a16="http://schemas.microsoft.com/office/drawing/2014/main" id="{71DA0118-0F4C-0D1E-31B8-081BC7C77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792" y="3703785"/>
            <a:ext cx="12477270" cy="63687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95532" y="1015220"/>
            <a:ext cx="12416489" cy="695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2"/>
              </a:lnSpc>
            </a:pPr>
            <a:r>
              <a:rPr 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04800" y="1"/>
            <a:ext cx="2397449" cy="10287000"/>
            <a:chOff x="0" y="0"/>
            <a:chExt cx="206112" cy="9780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112" cy="978025"/>
            </a:xfrm>
            <a:custGeom>
              <a:avLst/>
              <a:gdLst/>
              <a:ahLst/>
              <a:cxnLst/>
              <a:rect l="l" t="t" r="r" b="b"/>
              <a:pathLst>
                <a:path w="206112" h="978025">
                  <a:moveTo>
                    <a:pt x="0" y="0"/>
                  </a:moveTo>
                  <a:lnTo>
                    <a:pt x="206112" y="0"/>
                  </a:lnTo>
                  <a:lnTo>
                    <a:pt x="206112" y="978025"/>
                  </a:lnTo>
                  <a:lnTo>
                    <a:pt x="0" y="978025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70193" y="2057644"/>
            <a:ext cx="11501195" cy="1654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5"/>
              </a:lnSpc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methodology involved collecting data from the "Hotel Dataset.csv" database on Kaggle and processing it using Power BI.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58400" y="281009"/>
            <a:ext cx="78575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spc="359" dirty="0">
                <a:solidFill>
                  <a:srgbClr val="7373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IMPORTANCE OF BUSINESS INTELLIGENCE SOLUTIONS IN HOSPITALITY DATA ANALYSIS</a:t>
            </a:r>
          </a:p>
        </p:txBody>
      </p:sp>
      <p:sp>
        <p:nvSpPr>
          <p:cNvPr id="8" name="Freeform 8"/>
          <p:cNvSpPr/>
          <p:nvPr/>
        </p:nvSpPr>
        <p:spPr>
          <a:xfrm>
            <a:off x="2092649" y="22860"/>
            <a:ext cx="16195351" cy="10264668"/>
          </a:xfrm>
          <a:custGeom>
            <a:avLst/>
            <a:gdLst/>
            <a:ahLst/>
            <a:cxnLst/>
            <a:rect l="l" t="t" r="r" b="b"/>
            <a:pathLst>
              <a:path w="18077388" h="10745907">
                <a:moveTo>
                  <a:pt x="0" y="0"/>
                </a:moveTo>
                <a:lnTo>
                  <a:pt x="18077389" y="0"/>
                </a:lnTo>
                <a:lnTo>
                  <a:pt x="18077389" y="10745907"/>
                </a:lnTo>
                <a:lnTo>
                  <a:pt x="0" y="10745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t="-6040" b="-604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570193" y="4045191"/>
            <a:ext cx="9069607" cy="4374909"/>
          </a:xfrm>
          <a:custGeom>
            <a:avLst/>
            <a:gdLst/>
            <a:ahLst/>
            <a:cxnLst/>
            <a:rect l="l" t="t" r="r" b="b"/>
            <a:pathLst>
              <a:path w="12689107" h="6029004">
                <a:moveTo>
                  <a:pt x="0" y="0"/>
                </a:moveTo>
                <a:lnTo>
                  <a:pt x="12689107" y="0"/>
                </a:lnTo>
                <a:lnTo>
                  <a:pt x="12689107" y="6029004"/>
                </a:lnTo>
                <a:lnTo>
                  <a:pt x="0" y="6029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487</Words>
  <Application>Microsoft Office PowerPoint</Application>
  <PresentationFormat>Custom</PresentationFormat>
  <Paragraphs>111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Archivo Black Bold</vt:lpstr>
      <vt:lpstr>Arial</vt:lpstr>
      <vt:lpstr>Roboto</vt:lpstr>
      <vt:lpstr>Blacker Sans Text</vt:lpstr>
      <vt:lpstr>Aileron Regular</vt:lpstr>
      <vt:lpstr>Roboto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PPT_OctavBadiu</dc:title>
  <cp:lastModifiedBy>Badiu, Octav</cp:lastModifiedBy>
  <cp:revision>12</cp:revision>
  <dcterms:created xsi:type="dcterms:W3CDTF">2006-08-16T00:00:00Z</dcterms:created>
  <dcterms:modified xsi:type="dcterms:W3CDTF">2023-07-10T11:21:30Z</dcterms:modified>
  <dc:identifier>DAFnk_5SQH4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ad3be33-4108-4738-9e07-d8656a181486_Enabled">
    <vt:lpwstr>true</vt:lpwstr>
  </property>
  <property fmtid="{D5CDD505-2E9C-101B-9397-08002B2CF9AE}" pid="3" name="MSIP_Label_dad3be33-4108-4738-9e07-d8656a181486_SetDate">
    <vt:lpwstr>2023-07-03T16:05:03Z</vt:lpwstr>
  </property>
  <property fmtid="{D5CDD505-2E9C-101B-9397-08002B2CF9AE}" pid="4" name="MSIP_Label_dad3be33-4108-4738-9e07-d8656a181486_Method">
    <vt:lpwstr>Privileged</vt:lpwstr>
  </property>
  <property fmtid="{D5CDD505-2E9C-101B-9397-08002B2CF9AE}" pid="5" name="MSIP_Label_dad3be33-4108-4738-9e07-d8656a181486_Name">
    <vt:lpwstr>Public No Visual Label</vt:lpwstr>
  </property>
  <property fmtid="{D5CDD505-2E9C-101B-9397-08002B2CF9AE}" pid="6" name="MSIP_Label_dad3be33-4108-4738-9e07-d8656a181486_SiteId">
    <vt:lpwstr>945c199a-83a2-4e80-9f8c-5a91be5752dd</vt:lpwstr>
  </property>
  <property fmtid="{D5CDD505-2E9C-101B-9397-08002B2CF9AE}" pid="7" name="MSIP_Label_dad3be33-4108-4738-9e07-d8656a181486_ActionId">
    <vt:lpwstr>3cdcbe94-9c83-40c3-b8eb-85877fb5a8b0</vt:lpwstr>
  </property>
  <property fmtid="{D5CDD505-2E9C-101B-9397-08002B2CF9AE}" pid="8" name="MSIP_Label_dad3be33-4108-4738-9e07-d8656a181486_ContentBits">
    <vt:lpwstr>0</vt:lpwstr>
  </property>
</Properties>
</file>